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53"/>
  </p:notesMasterIdLst>
  <p:handoutMasterIdLst>
    <p:handoutMasterId r:id="rId54"/>
  </p:handoutMasterIdLst>
  <p:sldIdLst>
    <p:sldId id="258" r:id="rId3"/>
    <p:sldId id="772" r:id="rId4"/>
    <p:sldId id="794" r:id="rId5"/>
    <p:sldId id="793" r:id="rId6"/>
    <p:sldId id="782" r:id="rId7"/>
    <p:sldId id="723" r:id="rId8"/>
    <p:sldId id="724" r:id="rId9"/>
    <p:sldId id="333" r:id="rId10"/>
    <p:sldId id="727" r:id="rId11"/>
    <p:sldId id="778" r:id="rId12"/>
    <p:sldId id="732" r:id="rId13"/>
    <p:sldId id="795" r:id="rId14"/>
    <p:sldId id="725" r:id="rId15"/>
    <p:sldId id="734" r:id="rId16"/>
    <p:sldId id="736" r:id="rId17"/>
    <p:sldId id="796" r:id="rId18"/>
    <p:sldId id="737" r:id="rId19"/>
    <p:sldId id="786" r:id="rId20"/>
    <p:sldId id="785" r:id="rId21"/>
    <p:sldId id="738" r:id="rId22"/>
    <p:sldId id="739" r:id="rId23"/>
    <p:sldId id="740" r:id="rId24"/>
    <p:sldId id="741" r:id="rId25"/>
    <p:sldId id="743" r:id="rId26"/>
    <p:sldId id="744" r:id="rId27"/>
    <p:sldId id="746" r:id="rId28"/>
    <p:sldId id="747" r:id="rId29"/>
    <p:sldId id="749" r:id="rId30"/>
    <p:sldId id="750" r:id="rId31"/>
    <p:sldId id="783" r:id="rId32"/>
    <p:sldId id="787" r:id="rId33"/>
    <p:sldId id="752" r:id="rId34"/>
    <p:sldId id="753" r:id="rId35"/>
    <p:sldId id="754" r:id="rId36"/>
    <p:sldId id="755" r:id="rId37"/>
    <p:sldId id="764" r:id="rId38"/>
    <p:sldId id="780" r:id="rId39"/>
    <p:sldId id="757" r:id="rId40"/>
    <p:sldId id="758" r:id="rId41"/>
    <p:sldId id="759" r:id="rId42"/>
    <p:sldId id="760" r:id="rId43"/>
    <p:sldId id="761" r:id="rId44"/>
    <p:sldId id="762" r:id="rId45"/>
    <p:sldId id="777" r:id="rId46"/>
    <p:sldId id="766" r:id="rId47"/>
    <p:sldId id="798" r:id="rId48"/>
    <p:sldId id="799" r:id="rId49"/>
    <p:sldId id="800" r:id="rId50"/>
    <p:sldId id="801" r:id="rId51"/>
    <p:sldId id="802" r:id="rId5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D69B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07" autoAdjust="0"/>
    <p:restoredTop sz="71919" autoAdjust="0"/>
  </p:normalViewPr>
  <p:slideViewPr>
    <p:cSldViewPr>
      <p:cViewPr varScale="1">
        <p:scale>
          <a:sx n="77" d="100"/>
          <a:sy n="77" d="100"/>
        </p:scale>
        <p:origin x="17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493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love questions!!!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as: who knows how to turn computer on? </a:t>
            </a:r>
            <a:r>
              <a:rPr lang="en-US" altLang="en-US" dirty="0" err="1">
                <a:latin typeface="Times New Roman" charset="0"/>
              </a:rPr>
              <a:t>Jk</a:t>
            </a:r>
            <a:r>
              <a:rPr lang="en-US" altLang="en-US" dirty="0">
                <a:latin typeface="Times New Roman" charset="0"/>
              </a:rPr>
              <a:t> most computers are on for you already</a:t>
            </a:r>
          </a:p>
        </p:txBody>
      </p:sp>
    </p:spTree>
    <p:extLst>
      <p:ext uri="{BB962C8B-B14F-4D97-AF65-F5344CB8AC3E}">
        <p14:creationId xmlns:p14="http://schemas.microsoft.com/office/powerpoint/2010/main" val="822661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First, it is okay! Everyone learns at a different pace.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Ask for help.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want all of you to be successful</a:t>
            </a:r>
          </a:p>
          <a:p>
            <a:r>
              <a:rPr lang="en-US" altLang="en-US" dirty="0">
                <a:latin typeface="Times New Roman" charset="0"/>
              </a:rPr>
              <a:t>That</a:t>
            </a:r>
            <a:r>
              <a:rPr lang="fr-FR" altLang="en-US" dirty="0">
                <a:latin typeface="Times New Roman" charset="0"/>
              </a:rPr>
              <a:t>’</a:t>
            </a:r>
            <a:r>
              <a:rPr lang="en-US" altLang="en-US" dirty="0">
                <a:latin typeface="Times New Roman" charset="0"/>
              </a:rPr>
              <a:t>s why we have such a large course staff</a:t>
            </a:r>
          </a:p>
          <a:p>
            <a:r>
              <a:rPr lang="en-US" altLang="en-US" dirty="0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 dirty="0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Class norms</a:t>
            </a:r>
          </a:p>
          <a:p>
            <a:r>
              <a:rPr lang="en-US" altLang="en-US" dirty="0">
                <a:latin typeface="Times New Roman" charset="0"/>
              </a:rPr>
              <a:t>Helping each other</a:t>
            </a:r>
          </a:p>
          <a:p>
            <a:r>
              <a:rPr lang="en-US" altLang="en-US" dirty="0">
                <a:latin typeface="Times New Roman" charset="0"/>
              </a:rPr>
              <a:t>No grades</a:t>
            </a:r>
          </a:p>
          <a:p>
            <a:r>
              <a:rPr lang="en-US" altLang="en-US" dirty="0">
                <a:latin typeface="Times New Roman" charset="0"/>
              </a:rPr>
              <a:t>Questions (help them but don’t give answers)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El Internet!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211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Name after Karel Capek,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52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Karel is a gentle introduction to programming</a:t>
            </a:r>
          </a:p>
        </p:txBody>
      </p:sp>
    </p:spTree>
    <p:extLst>
      <p:ext uri="{BB962C8B-B14F-4D97-AF65-F5344CB8AC3E}">
        <p14:creationId xmlns:p14="http://schemas.microsoft.com/office/powerpoint/2010/main" val="352149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Just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question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: </a:t>
            </a:r>
            <a:r>
              <a:rPr lang="es-ES_tradnl" dirty="0" err="1"/>
              <a:t>start</a:t>
            </a:r>
            <a:r>
              <a:rPr lang="es-ES_tradnl" dirty="0"/>
              <a:t> </a:t>
            </a:r>
            <a:r>
              <a:rPr lang="es-ES_tradnl" dirty="0" err="1"/>
              <a:t>thinking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, </a:t>
            </a:r>
            <a:r>
              <a:rPr lang="es-ES_tradnl" dirty="0" err="1"/>
              <a:t>fill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pre-</a:t>
            </a:r>
            <a:r>
              <a:rPr lang="es-ES_tradnl" dirty="0" err="1"/>
              <a:t>survey</a:t>
            </a:r>
            <a:r>
              <a:rPr lang="es-ES_tradnl" dirty="0"/>
              <a:t>, I </a:t>
            </a:r>
            <a:r>
              <a:rPr lang="es-ES_tradnl" dirty="0" err="1"/>
              <a:t>give</a:t>
            </a:r>
            <a:r>
              <a:rPr lang="es-ES_tradnl" dirty="0"/>
              <a:t> </a:t>
            </a:r>
            <a:r>
              <a:rPr lang="es-ES_tradnl" dirty="0" err="1"/>
              <a:t>answer</a:t>
            </a:r>
            <a:r>
              <a:rPr lang="es-ES_tradnl" dirty="0"/>
              <a:t> in </a:t>
            </a:r>
            <a:r>
              <a:rPr lang="es-ES_tradnl" dirty="0" err="1"/>
              <a:t>afternoon</a:t>
            </a:r>
            <a:r>
              <a:rPr lang="es-ES_tradnl" dirty="0"/>
              <a:t> </a:t>
            </a:r>
            <a:r>
              <a:rPr lang="es-ES_tradnl" dirty="0" err="1"/>
              <a:t>lecture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361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 err="1">
                <a:latin typeface="Times New Roman" charset="0"/>
              </a:rPr>
              <a:t>Filas</a:t>
            </a:r>
            <a:r>
              <a:rPr lang="en-US" altLang="en-US" dirty="0">
                <a:latin typeface="Times New Roman" charset="0"/>
              </a:rPr>
              <a:t>, </a:t>
            </a:r>
            <a:r>
              <a:rPr lang="en-US" altLang="en-US" dirty="0" err="1">
                <a:latin typeface="Times New Roman" charset="0"/>
              </a:rPr>
              <a:t>columnas</a:t>
            </a:r>
            <a:r>
              <a:rPr lang="en-US" altLang="en-US" dirty="0">
                <a:latin typeface="Times New Roman" charset="0"/>
              </a:rPr>
              <a:t>, </a:t>
            </a:r>
            <a:r>
              <a:rPr lang="en-US" altLang="en-US" dirty="0" err="1">
                <a:latin typeface="Times New Roman" charset="0"/>
              </a:rPr>
              <a:t>esquinas</a:t>
            </a:r>
            <a:endParaRPr lang="en-US" alt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master’s</a:t>
            </a:r>
            <a:r>
              <a:rPr lang="es-ES_tradnl" dirty="0"/>
              <a:t> </a:t>
            </a:r>
            <a:r>
              <a:rPr lang="es-ES_tradnl" dirty="0" err="1"/>
              <a:t>degree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Stanford, </a:t>
            </a:r>
            <a:r>
              <a:rPr lang="es-ES_tradnl" dirty="0" err="1"/>
              <a:t>play</a:t>
            </a:r>
            <a:r>
              <a:rPr lang="es-ES_tradnl" dirty="0"/>
              <a:t> </a:t>
            </a:r>
            <a:r>
              <a:rPr lang="es-ES_tradnl" dirty="0" err="1"/>
              <a:t>volleyball</a:t>
            </a:r>
            <a:r>
              <a:rPr lang="es-ES_tradnl" dirty="0"/>
              <a:t> (</a:t>
            </a:r>
            <a:r>
              <a:rPr lang="es-ES_tradnl" dirty="0" err="1"/>
              <a:t>lol</a:t>
            </a:r>
            <a:r>
              <a:rPr lang="es-ES_tradnl" dirty="0"/>
              <a:t> </a:t>
            </a:r>
            <a:r>
              <a:rPr lang="es-ES_tradnl" dirty="0" err="1"/>
              <a:t>because</a:t>
            </a:r>
            <a:r>
              <a:rPr lang="es-ES_tradnl" dirty="0"/>
              <a:t> </a:t>
            </a:r>
            <a:r>
              <a:rPr lang="es-ES_tradnl" dirty="0" err="1"/>
              <a:t>I’m</a:t>
            </a:r>
            <a:r>
              <a:rPr lang="es-ES_tradnl" dirty="0"/>
              <a:t> short), am </a:t>
            </a:r>
            <a:r>
              <a:rPr lang="es-ES_tradnl" dirty="0" err="1"/>
              <a:t>vegetarian</a:t>
            </a:r>
            <a:r>
              <a:rPr lang="es-ES_tradnl" dirty="0"/>
              <a:t> (</a:t>
            </a:r>
            <a:r>
              <a:rPr lang="es-ES_tradnl" dirty="0" err="1"/>
              <a:t>which</a:t>
            </a:r>
            <a:r>
              <a:rPr lang="es-ES_tradnl" dirty="0"/>
              <a:t> has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hard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delicious</a:t>
            </a:r>
            <a:r>
              <a:rPr lang="es-ES_tradnl" dirty="0"/>
              <a:t> </a:t>
            </a:r>
            <a:r>
              <a:rPr lang="es-ES_tradnl" dirty="0" err="1"/>
              <a:t>food</a:t>
            </a:r>
            <a:r>
              <a:rPr lang="es-ES_tradnl" dirty="0"/>
              <a:t> </a:t>
            </a:r>
            <a:r>
              <a:rPr lang="es-ES_tradnl" dirty="0" err="1"/>
              <a:t>I’ve</a:t>
            </a:r>
            <a:r>
              <a:rPr lang="es-ES_tradnl" dirty="0"/>
              <a:t> </a:t>
            </a:r>
            <a:r>
              <a:rPr lang="es-ES_tradnl" dirty="0" err="1"/>
              <a:t>seen</a:t>
            </a:r>
            <a:r>
              <a:rPr lang="es-ES_tradnl" dirty="0"/>
              <a:t> in Colombia—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strictly</a:t>
            </a:r>
            <a:r>
              <a:rPr lang="es-ES_tradnl" dirty="0"/>
              <a:t> true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plays</a:t>
            </a:r>
            <a:r>
              <a:rPr lang="es-ES_tradnl" dirty="0"/>
              <a:t> to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pride</a:t>
            </a:r>
            <a:r>
              <a:rPr lang="es-ES_tradnl" dirty="0"/>
              <a:t> in country), </a:t>
            </a:r>
            <a:r>
              <a:rPr lang="es-ES_tradnl" dirty="0" err="1"/>
              <a:t>started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CS </a:t>
            </a:r>
            <a:r>
              <a:rPr lang="es-ES_tradnl" dirty="0" err="1"/>
              <a:t>because</a:t>
            </a:r>
            <a:r>
              <a:rPr lang="es-ES_tradnl" dirty="0"/>
              <a:t> I </a:t>
            </a:r>
            <a:r>
              <a:rPr lang="es-ES_tradnl" dirty="0" err="1"/>
              <a:t>wanted</a:t>
            </a:r>
            <a:r>
              <a:rPr lang="es-ES_tradnl" dirty="0"/>
              <a:t> to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. I am </a:t>
            </a:r>
            <a:r>
              <a:rPr lang="es-ES_tradnl" dirty="0" err="1"/>
              <a:t>going</a:t>
            </a:r>
            <a:r>
              <a:rPr lang="es-ES_tradnl" dirty="0"/>
              <a:t> to </a:t>
            </a:r>
            <a:r>
              <a:rPr lang="es-ES_tradnl" dirty="0" err="1"/>
              <a:t>teach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, and I hope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come </a:t>
            </a:r>
            <a:r>
              <a:rPr lang="es-ES_tradnl" dirty="0" err="1"/>
              <a:t>out</a:t>
            </a:r>
            <a:r>
              <a:rPr lang="es-ES_tradnl" dirty="0"/>
              <a:t> of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knowing</a:t>
            </a:r>
            <a:r>
              <a:rPr lang="es-ES_tradnl" dirty="0"/>
              <a:t> more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things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and </a:t>
            </a:r>
            <a:r>
              <a:rPr lang="es-ES_tradnl" dirty="0" err="1"/>
              <a:t>wanting</a:t>
            </a:r>
            <a:r>
              <a:rPr lang="es-ES_tradnl" dirty="0"/>
              <a:t> to </a:t>
            </a:r>
            <a:r>
              <a:rPr lang="es-ES_tradnl" dirty="0" err="1"/>
              <a:t>know</a:t>
            </a:r>
            <a:r>
              <a:rPr lang="es-ES_tradnl" dirty="0"/>
              <a:t> </a:t>
            </a:r>
            <a:r>
              <a:rPr lang="es-ES_tradnl" dirty="0" err="1"/>
              <a:t>even</a:t>
            </a:r>
            <a:r>
              <a:rPr lang="es-ES_tradnl" dirty="0"/>
              <a:t>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795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744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031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Get code ready for this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Show </a:t>
            </a:r>
            <a:r>
              <a:rPr lang="es-ES_tradnl" dirty="0" err="1"/>
              <a:t>turn</a:t>
            </a:r>
            <a:r>
              <a:rPr lang="es-ES_tradnl" dirty="0"/>
              <a:t> </a:t>
            </a:r>
            <a:r>
              <a:rPr lang="es-ES_tradnl" dirty="0" err="1"/>
              <a:t>right</a:t>
            </a:r>
            <a:r>
              <a:rPr lang="es-ES_tradnl" dirty="0"/>
              <a:t> </a:t>
            </a:r>
            <a:r>
              <a:rPr lang="es-ES_tradnl" dirty="0" err="1"/>
              <a:t>decomposition</a:t>
            </a:r>
            <a:r>
              <a:rPr lang="es-ES_tradnl" dirty="0"/>
              <a:t> </a:t>
            </a:r>
            <a:r>
              <a:rPr lang="es-ES_tradnl" dirty="0" err="1"/>
              <a:t>after</a:t>
            </a:r>
            <a:r>
              <a:rPr lang="es-ES_tradnl" dirty="0"/>
              <a:t> </a:t>
            </a:r>
            <a:r>
              <a:rPr lang="es-ES_tradnl" dirty="0" err="1"/>
              <a:t>successfully</a:t>
            </a:r>
            <a:r>
              <a:rPr lang="es-ES_tradnl" dirty="0"/>
              <a:t> </a:t>
            </a:r>
            <a:r>
              <a:rPr lang="es-ES_tradnl" dirty="0" err="1"/>
              <a:t>coding</a:t>
            </a:r>
            <a:r>
              <a:rPr lang="es-ES_tradnl" dirty="0"/>
              <a:t> up Escalar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892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Definir un método nos deja descomponer nuestros programas en partes pequeñas que son más sencillas y que podemos reutilizar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913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Luckily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I am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running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 (</a:t>
            </a:r>
            <a:r>
              <a:rPr lang="es-ES_tradnl" dirty="0" err="1"/>
              <a:t>far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it!</a:t>
            </a:r>
            <a:r>
              <a:rPr lang="es-ES_tradnl" dirty="0"/>
              <a:t>)</a:t>
            </a:r>
          </a:p>
          <a:p>
            <a:endParaRPr lang="es-ES_tradnl" dirty="0"/>
          </a:p>
          <a:p>
            <a:r>
              <a:rPr lang="es-ES_tradnl" dirty="0" err="1"/>
              <a:t>Who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 (</a:t>
            </a:r>
            <a:r>
              <a:rPr lang="es-ES_tradnl" dirty="0" err="1"/>
              <a:t>great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), introduce Mario and Chris</a:t>
            </a:r>
          </a:p>
          <a:p>
            <a:endParaRPr lang="es-ES_tradnl" dirty="0"/>
          </a:p>
          <a:p>
            <a:r>
              <a:rPr lang="es-ES_tradnl" dirty="0" err="1"/>
              <a:t>What</a:t>
            </a:r>
            <a:r>
              <a:rPr lang="es-ES_tradnl" dirty="0"/>
              <a:t> are </a:t>
            </a:r>
            <a:r>
              <a:rPr lang="es-ES_tradnl" dirty="0" err="1"/>
              <a:t>SLs</a:t>
            </a:r>
            <a:r>
              <a:rPr lang="es-ES_tradnl" dirty="0"/>
              <a:t> (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I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my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, and </a:t>
            </a:r>
            <a:r>
              <a:rPr lang="es-ES_tradnl" dirty="0" err="1"/>
              <a:t>now</a:t>
            </a:r>
            <a:r>
              <a:rPr lang="es-ES_tradnl" dirty="0"/>
              <a:t> I </a:t>
            </a:r>
            <a:r>
              <a:rPr lang="es-ES_tradnl" dirty="0" err="1"/>
              <a:t>train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of </a:t>
            </a:r>
            <a:r>
              <a:rPr lang="es-ES_tradnl" dirty="0" err="1"/>
              <a:t>them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60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19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5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64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4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Special</a:t>
            </a:r>
            <a:r>
              <a:rPr lang="es-ES_tradnl" dirty="0"/>
              <a:t> </a:t>
            </a:r>
            <a:r>
              <a:rPr lang="es-ES_tradnl" dirty="0" err="1"/>
              <a:t>thanks</a:t>
            </a:r>
            <a:r>
              <a:rPr lang="es-ES_tradnl" dirty="0"/>
              <a:t> to Nick, </a:t>
            </a:r>
            <a:r>
              <a:rPr lang="es-ES_tradnl" dirty="0" err="1"/>
              <a:t>Asena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endParaRPr lang="es-ES_tradnl" dirty="0"/>
          </a:p>
          <a:p>
            <a:endParaRPr lang="es-ES_tradnl" dirty="0"/>
          </a:p>
          <a:p>
            <a:r>
              <a:rPr lang="es-ES_tradnl" dirty="0"/>
              <a:t>Nick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r>
              <a:rPr lang="es-ES_tradnl" dirty="0"/>
              <a:t>, </a:t>
            </a:r>
            <a:r>
              <a:rPr lang="es-ES_tradnl" dirty="0" err="1"/>
              <a:t>Dario</a:t>
            </a:r>
            <a:r>
              <a:rPr lang="es-ES_tradnl" dirty="0"/>
              <a:t> </a:t>
            </a:r>
            <a:r>
              <a:rPr lang="es-ES_tradnl" dirty="0" err="1"/>
              <a:t>says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words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A9143E-C0A6-6C42-A5BD-001B72EEB27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781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Mark the various CS Bridges, what CS Bridge is in relation to Stanford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course is based on CS106A, which I taught last summer. You are going to learn in two weeks was they spend half a semester on at Stanford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It’s not just 106A from Stanford. We are collaborating, hope to learn from each other about how education works and take this home with us</a:t>
            </a:r>
          </a:p>
        </p:txBody>
      </p:sp>
    </p:spTree>
    <p:extLst>
      <p:ext uri="{BB962C8B-B14F-4D97-AF65-F5344CB8AC3E}">
        <p14:creationId xmlns:p14="http://schemas.microsoft.com/office/powerpoint/2010/main" val="294014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 dirty="0">
                <a:latin typeface="Times New Roman" charset="0"/>
              </a:rPr>
              <a:t>…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 dirty="0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 dirty="0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 dirty="0">
              <a:latin typeface="Times New Roman" charset="0"/>
            </a:endParaRP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07EDD67F-C2A0-0E41-883A-A957B1C8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1">
            <a:extLst>
              <a:ext uri="{FF2B5EF4-FFF2-40B4-BE49-F238E27FC236}">
                <a16:creationId xmlns:a16="http://schemas.microsoft.com/office/drawing/2014/main" id="{C5CA0326-A5B6-3F47-A26F-EAC62C027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C0DD38-E4B0-2546-9177-522EFFB8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816100"/>
            <a:ext cx="4343400" cy="3225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181A264-AE6B-604D-B768-DDF9A4952B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Escaparse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Prerequisitos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Está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prendido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3CF11-BFE9-054C-BF11-60D0A05D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59" y="1066800"/>
            <a:ext cx="5501482" cy="55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7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618949" y="3151787"/>
            <a:ext cx="59061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http://</a:t>
            </a:r>
            <a:r>
              <a:rPr lang="en-US" altLang="en-US" sz="4000" dirty="0" err="1">
                <a:latin typeface="Times New Roman" charset="0"/>
              </a:rPr>
              <a:t>uniandes.csbridge.org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Sitio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¿Y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si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me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quedo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atrás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?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BB79C0-1881-1A42-B316-A7DFC3D34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6"/>
          <a:stretch/>
        </p:blipFill>
        <p:spPr>
          <a:xfrm>
            <a:off x="1649799" y="1482725"/>
            <a:ext cx="5844402" cy="3892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Comparte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ideas sin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hablar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código</a:t>
            </a:r>
            <a:endParaRPr lang="en-US" altLang="en-US" sz="4000" b="1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El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poder</a:t>
            </a:r>
            <a:r>
              <a:rPr lang="en-US" altLang="en-US" sz="4000" b="1" dirty="0">
                <a:latin typeface="Century Gothic" charset="0"/>
                <a:ea typeface="Century Gothic" charset="0"/>
                <a:cs typeface="Century Gothic" charset="0"/>
              </a:rPr>
              <a:t> de la </a:t>
            </a:r>
            <a:r>
              <a:rPr lang="en-US" altLang="en-US" sz="4000" b="1" dirty="0" err="1">
                <a:latin typeface="Century Gothic" charset="0"/>
                <a:ea typeface="Century Gothic" charset="0"/>
                <a:cs typeface="Century Gothic" charset="0"/>
              </a:rPr>
              <a:t>computación</a:t>
            </a:r>
            <a:endParaRPr lang="en-US" altLang="en-US" sz="4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2" descr="optgemap.png">
            <a:extLst>
              <a:ext uri="{FF2B5EF4-FFF2-40B4-BE49-F238E27FC236}">
                <a16:creationId xmlns:a16="http://schemas.microsoft.com/office/drawing/2014/main" id="{CD66C0A6-CFF4-8849-A5BE-25A570EA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3" y="1143000"/>
            <a:ext cx="9147263" cy="510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45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¡Hola </a:t>
            </a:r>
            <a:r>
              <a:rPr lang="en-US" sz="2800" dirty="0" err="1">
                <a:solidFill>
                  <a:schemeClr val="dk1"/>
                </a:solidFill>
                <a:latin typeface="+mn-lt"/>
              </a:rPr>
              <a:t>mundo</a:t>
            </a:r>
            <a:r>
              <a:rPr lang="en-US" sz="2800" dirty="0">
                <a:solidFill>
                  <a:schemeClr val="dk1"/>
                </a:solidFill>
                <a:latin typeface="+mn-lt"/>
              </a:rPr>
              <a:t>!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Conoce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 Karel el robot</a:t>
            </a:r>
          </a:p>
        </p:txBody>
      </p:sp>
    </p:spTree>
    <p:extLst>
      <p:ext uri="{BB962C8B-B14F-4D97-AF65-F5344CB8AC3E}">
        <p14:creationId xmlns:p14="http://schemas.microsoft.com/office/powerpoint/2010/main" val="329295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Karel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habla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Java</a:t>
            </a:r>
          </a:p>
        </p:txBody>
      </p:sp>
    </p:spTree>
    <p:extLst>
      <p:ext uri="{BB962C8B-B14F-4D97-AF65-F5344CB8AC3E}">
        <p14:creationId xmlns:p14="http://schemas.microsoft.com/office/powerpoint/2010/main" val="342560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es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programador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BB2BD-98E3-2D47-80F7-1BCD2C22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" y="1371600"/>
            <a:ext cx="9144000" cy="51470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88517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Norte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305405" y="4516438"/>
            <a:ext cx="61266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Sur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5851526" y="3393430"/>
            <a:ext cx="885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Oeste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472192" y="3393429"/>
            <a:ext cx="7136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charset="0"/>
              </a:rPr>
              <a:t>Este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mundo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Karel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Paredes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Entiende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cuatro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comandos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5416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44935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recogerCono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38779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altLang="en-US" sz="4000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moverse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girarIzquierda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recogerCono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Quién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soy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yo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C5B7EFE-9712-3D41-A25A-630AD5F04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0" y="1143000"/>
            <a:ext cx="4267200" cy="513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354947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48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ponerCono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44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antes</a:t>
            </a: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después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52400" y="-23813"/>
            <a:ext cx="96774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Necesito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voluntario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Patos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al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agua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Definición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método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803296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nombre</a:t>
            </a: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espacio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 para 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cuerpo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	(las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instrucciones</a:t>
            </a:r>
            <a:r>
              <a:rPr lang="en-US" altLang="en-US" sz="3000" i="1" dirty="0">
                <a:latin typeface="Courier" charset="0"/>
                <a:ea typeface="Courier" charset="0"/>
                <a:cs typeface="Courier" charset="0"/>
              </a:rPr>
              <a:t>) del </a:t>
            </a:r>
            <a:r>
              <a:rPr lang="en-US" altLang="en-US" sz="3000" i="1" dirty="0" err="1">
                <a:latin typeface="Courier" charset="0"/>
                <a:ea typeface="Courier" charset="0"/>
                <a:cs typeface="Courier" charset="0"/>
              </a:rPr>
              <a:t>método</a:t>
            </a:r>
            <a:endParaRPr lang="en-US" altLang="en-US" sz="3000" i="1" dirty="0">
              <a:latin typeface="Courier" charset="0"/>
              <a:ea typeface="Courier" charset="0"/>
              <a:cs typeface="Courier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487736" y="4671697"/>
            <a:ext cx="3475218" cy="1200329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Esta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definición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adiciona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un nuevo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comando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al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vocabulario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de Karel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es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latin typeface="DejaVu Serif" charset="0"/>
              </a:rPr>
              <a:t>del </a:t>
            </a:r>
            <a:r>
              <a:rPr lang="en-US" sz="2200" dirty="0" err="1">
                <a:latin typeface="DejaVu Serif" charset="0"/>
              </a:rPr>
              <a:t>programa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parte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fuente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DejaVu Serif" charset="0"/>
              </a:rPr>
              <a:t>se llama un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método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79ABA-8E78-AD47-8433-FFE657BA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698"/>
            <a:ext cx="9144000" cy="564776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5F95DF9-D92E-4140-9612-A970D9857C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 gran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equipo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3788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5110560" y="756840"/>
            <a:ext cx="584200" cy="2880519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93188" name="AutoShape 4"/>
          <p:cNvCxnSpPr>
            <a:cxnSpLocks noChangeShapeType="1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89166BE2-BC45-7247-97B1-E90608AD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 err="1">
                <a:latin typeface="DejaVu Serif" charset="0"/>
              </a:rPr>
              <a:t>Esta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línea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código</a:t>
            </a:r>
            <a:r>
              <a:rPr lang="en-US" sz="2200" dirty="0">
                <a:latin typeface="DejaVu Serif" charset="0"/>
              </a:rPr>
              <a:t> define el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nombre</a:t>
            </a:r>
            <a:r>
              <a:rPr lang="en-US" sz="2200" dirty="0">
                <a:latin typeface="DejaVu Serif" charset="0"/>
              </a:rPr>
              <a:t> del </a:t>
            </a:r>
            <a:r>
              <a:rPr lang="en-US" sz="2200" dirty="0" err="1">
                <a:latin typeface="DejaVu Serif" charset="0"/>
              </a:rPr>
              <a:t>método</a:t>
            </a: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(</a:t>
            </a:r>
            <a:r>
              <a:rPr lang="en-US" sz="2200" dirty="0" err="1">
                <a:latin typeface="DejaVu Serif" charset="0"/>
              </a:rPr>
              <a:t>en</a:t>
            </a:r>
            <a:r>
              <a:rPr lang="en-US" sz="2200" dirty="0">
                <a:latin typeface="DejaVu Serif" charset="0"/>
              </a:rPr>
              <a:t> </a:t>
            </a:r>
            <a:r>
              <a:rPr lang="en-US" sz="2200" dirty="0" err="1">
                <a:latin typeface="DejaVu Serif" charset="0"/>
              </a:rPr>
              <a:t>este</a:t>
            </a:r>
            <a:r>
              <a:rPr lang="en-US" sz="2200" dirty="0">
                <a:latin typeface="DejaVu Serif" charset="0"/>
              </a:rPr>
              <a:t>: </a:t>
            </a:r>
            <a:r>
              <a:rPr lang="en-US" sz="2200" dirty="0" err="1">
                <a:latin typeface="Ubuntu Mono" charset="0"/>
              </a:rPr>
              <a:t>girarDerecha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una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instrucción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import</a:t>
            </a:r>
            <a:r>
              <a:rPr lang="en-US" sz="2200" dirty="0">
                <a:latin typeface="DejaVu Serif" charset="0"/>
              </a:rPr>
              <a:t>. Le dice a Java </a:t>
            </a:r>
            <a:r>
              <a:rPr lang="en-US" sz="2200" dirty="0" err="1">
                <a:latin typeface="DejaVu Serif" charset="0"/>
              </a:rPr>
              <a:t>qué</a:t>
            </a:r>
            <a:r>
              <a:rPr lang="en-US" sz="2200" dirty="0">
                <a:latin typeface="DejaVu Serif" charset="0"/>
              </a:rPr>
              <a:t> es Karel.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Anatomía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Este se llama un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bloque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 de </a:t>
            </a:r>
            <a:r>
              <a:rPr lang="en-US" sz="2200" b="1" i="1" dirty="0" err="1">
                <a:solidFill>
                  <a:srgbClr val="0000FF"/>
                </a:solidFill>
                <a:latin typeface="DejaVu Serif" charset="0"/>
              </a:rPr>
              <a:t>código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NuestroPrograma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 </a:t>
            </a:r>
            <a:r>
              <a:rPr lang="en-US" altLang="en-US" sz="2200" b="1" dirty="0" err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EsKarel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recogerCono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ponerCono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moverse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girarDerecha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girarIzquierda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Estilo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los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1"/>
          <a:stretch/>
        </p:blipFill>
        <p:spPr bwMode="auto">
          <a:xfrm>
            <a:off x="238125" y="1828799"/>
            <a:ext cx="84375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3BB26A-530D-EF4F-BADC-2C385DF74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79512"/>
            <a:ext cx="1295400" cy="62547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Antes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B114F-741C-344C-A0E4-CE7EC5CC7B10}"/>
              </a:ext>
            </a:extLst>
          </p:cNvPr>
          <p:cNvSpPr txBox="1">
            <a:spLocks/>
          </p:cNvSpPr>
          <p:nvPr/>
        </p:nvSpPr>
        <p:spPr bwMode="auto">
          <a:xfrm>
            <a:off x="5729287" y="1179512"/>
            <a:ext cx="1828800" cy="625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err="1"/>
              <a:t>Después</a:t>
            </a:r>
            <a:endParaRPr lang="en-US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C48C10-125F-144C-9F0D-D3333BB38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65532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Podríamos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/>
              <a:t>Pero, es </a:t>
            </a:r>
            <a:r>
              <a:rPr lang="en-US" sz="2600" dirty="0" err="1"/>
              <a:t>muy</a:t>
            </a:r>
            <a:r>
              <a:rPr lang="en-US" sz="2600" dirty="0"/>
              <a:t> </a:t>
            </a:r>
            <a:r>
              <a:rPr lang="en-US" sz="2600" dirty="0" err="1"/>
              <a:t>repetitivo</a:t>
            </a:r>
            <a:r>
              <a:rPr lang="en-US" sz="2600" dirty="0"/>
              <a:t>. </a:t>
            </a:r>
            <a:r>
              <a:rPr lang="en-US" sz="2600" dirty="0" err="1"/>
              <a:t>Además</a:t>
            </a:r>
            <a:r>
              <a:rPr lang="en-US" sz="2600" dirty="0"/>
              <a:t>, es </a:t>
            </a:r>
            <a:r>
              <a:rPr lang="en-US" sz="2600" dirty="0" err="1"/>
              <a:t>difícil</a:t>
            </a:r>
            <a:r>
              <a:rPr lang="en-US" sz="2600" dirty="0"/>
              <a:t> </a:t>
            </a:r>
            <a:r>
              <a:rPr lang="en-US" sz="2600" dirty="0" err="1"/>
              <a:t>generalizar</a:t>
            </a:r>
            <a:r>
              <a:rPr lang="en-US" sz="2600" dirty="0"/>
              <a:t> el </a:t>
            </a:r>
            <a:r>
              <a:rPr lang="en-US" sz="2600" dirty="0" err="1"/>
              <a:t>programa</a:t>
            </a:r>
            <a:r>
              <a:rPr lang="en-US" sz="2600" dirty="0"/>
              <a:t>. 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47A5533A-1620-F548-9BAB-40637BBE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3733800" y="1463675"/>
            <a:ext cx="4103688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741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C50D62-FA21-5A4A-B438-6B2949EBA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cambio</a:t>
            </a:r>
            <a:r>
              <a:rPr lang="en-US" sz="2600" dirty="0"/>
              <a:t>, </a:t>
            </a:r>
            <a:r>
              <a:rPr lang="en-US" sz="2600" dirty="0" err="1"/>
              <a:t>usa</a:t>
            </a:r>
            <a:r>
              <a:rPr lang="en-US" sz="2600" dirty="0"/>
              <a:t> un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dirty="0"/>
              <a:t>for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i="1" dirty="0" err="1">
                <a:latin typeface="Courier" charset="0"/>
                <a:ea typeface="Courier" charset="0"/>
                <a:cs typeface="Courier" charset="0"/>
              </a:rPr>
              <a:t>instrucción</a:t>
            </a:r>
            <a:r>
              <a:rPr lang="en-US" b="1" i="1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600" dirty="0" err="1"/>
              <a:t>Repite</a:t>
            </a:r>
            <a:r>
              <a:rPr lang="en-US" sz="2600" dirty="0"/>
              <a:t> las </a:t>
            </a:r>
            <a:r>
              <a:rPr lang="en-US" sz="2600" dirty="0" err="1"/>
              <a:t>instrucciones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el </a:t>
            </a:r>
            <a:r>
              <a:rPr lang="en-US" sz="2600" dirty="0" err="1"/>
              <a:t>cuerpo</a:t>
            </a:r>
            <a:r>
              <a:rPr lang="en-US" sz="2600" dirty="0"/>
              <a:t> del </a:t>
            </a:r>
            <a:r>
              <a:rPr lang="en-US" sz="2600" dirty="0" err="1"/>
              <a:t>ciclo</a:t>
            </a:r>
            <a:r>
              <a:rPr lang="en-US" sz="2600" dirty="0"/>
              <a:t> </a:t>
            </a:r>
            <a:r>
              <a:rPr lang="en-US" sz="2600" b="1" i="1" dirty="0" err="1">
                <a:latin typeface="Courier" charset="0"/>
                <a:ea typeface="Courier" charset="0"/>
                <a:cs typeface="Courier" charset="0"/>
              </a:rPr>
              <a:t>contar</a:t>
            </a:r>
            <a:r>
              <a:rPr lang="en-US" sz="2600" dirty="0"/>
              <a:t> </a:t>
            </a:r>
            <a:r>
              <a:rPr lang="en-US" sz="2600" dirty="0" err="1"/>
              <a:t>veces</a:t>
            </a:r>
            <a:r>
              <a:rPr lang="en-US" sz="2600" dirty="0"/>
              <a:t>.</a:t>
            </a:r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7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Poner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100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A18A35-4D2B-E543-915B-F547D0940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err="1"/>
              <a:t>Ahora</a:t>
            </a:r>
            <a:r>
              <a:rPr lang="en-US" sz="2600" dirty="0"/>
              <a:t> </a:t>
            </a:r>
            <a:r>
              <a:rPr lang="en-US" sz="2600" dirty="0" err="1"/>
              <a:t>podemos</a:t>
            </a:r>
            <a:r>
              <a:rPr lang="en-US" sz="2600" dirty="0"/>
              <a:t> </a:t>
            </a:r>
            <a:r>
              <a:rPr lang="en-US" sz="2600" dirty="0" err="1"/>
              <a:t>decir</a:t>
            </a:r>
            <a:r>
              <a:rPr lang="en-US" sz="2600" dirty="0"/>
              <a:t>: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ponerCono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44487" lvl="1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344487" lvl="1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endParaRPr lang="en-US" dirty="0"/>
          </a:p>
          <a:p>
            <a:pPr marL="3175" indent="0">
              <a:buNone/>
            </a:pPr>
            <a:r>
              <a:rPr lang="en-US" sz="2800" dirty="0"/>
              <a:t>Es </a:t>
            </a:r>
            <a:r>
              <a:rPr lang="en-US" sz="2600" dirty="0" err="1"/>
              <a:t>menos</a:t>
            </a:r>
            <a:r>
              <a:rPr lang="en-US" sz="2800" dirty="0"/>
              <a:t> </a:t>
            </a:r>
            <a:r>
              <a:rPr lang="en-US" sz="2800" dirty="0" err="1"/>
              <a:t>repetitivo</a:t>
            </a:r>
            <a:r>
              <a:rPr lang="en-US" sz="2800" dirty="0"/>
              <a:t> y </a:t>
            </a:r>
            <a:r>
              <a:rPr lang="en-US" sz="2800" dirty="0" err="1"/>
              <a:t>más</a:t>
            </a:r>
            <a:r>
              <a:rPr lang="en-US" sz="2800" dirty="0"/>
              <a:t> </a:t>
            </a:r>
            <a:r>
              <a:rPr lang="en-US" sz="2800" dirty="0" err="1"/>
              <a:t>fácil</a:t>
            </a:r>
            <a:r>
              <a:rPr lang="en-US" sz="2800" dirty="0"/>
              <a:t> </a:t>
            </a:r>
            <a:r>
              <a:rPr lang="en-US" sz="2800" dirty="0" err="1"/>
              <a:t>cambiar</a:t>
            </a:r>
            <a:r>
              <a:rPr lang="en-US" sz="2800" dirty="0"/>
              <a:t> (por </a:t>
            </a:r>
            <a:r>
              <a:rPr lang="en-US" sz="2800" dirty="0" err="1"/>
              <a:t>ejemplo</a:t>
            </a:r>
            <a:r>
              <a:rPr lang="en-US" sz="2800" dirty="0"/>
              <a:t>: </a:t>
            </a:r>
            <a:r>
              <a:rPr lang="en-US" sz="2800" dirty="0" err="1"/>
              <a:t>poner</a:t>
            </a:r>
            <a:r>
              <a:rPr lang="en-US" sz="2800" dirty="0"/>
              <a:t> 25 </a:t>
            </a:r>
            <a:r>
              <a:rPr lang="en-US" sz="2800" dirty="0" err="1"/>
              <a:t>conos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vez</a:t>
            </a:r>
            <a:r>
              <a:rPr lang="en-US" sz="2800" dirty="0"/>
              <a:t> de 100)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344487" lvl="1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D49A46F4-5218-CD47-B661-4B170CA92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4" t="12741"/>
          <a:stretch/>
        </p:blipFill>
        <p:spPr bwMode="auto">
          <a:xfrm>
            <a:off x="4876800" y="2895600"/>
            <a:ext cx="26700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059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for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AE3F90-7720-CC4D-A610-281F10FE855E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600" kern="0"/>
              <a:t> Unos ejemplos del uso de ciclos </a:t>
            </a:r>
            <a:r>
              <a:rPr lang="en-US" sz="2600" b="1" kern="0"/>
              <a:t>for</a:t>
            </a:r>
            <a:r>
              <a:rPr lang="en-US" sz="2600" kern="0"/>
              <a:t>:</a:t>
            </a:r>
          </a:p>
          <a:p>
            <a:pPr marL="344487" lvl="1" indent="0">
              <a:buFontTx/>
              <a:buNone/>
            </a:pPr>
            <a:endParaRPr lang="en-US" kern="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17DE-D3CF-3245-B87A-8726209A421D}"/>
              </a:ext>
            </a:extLst>
          </p:cNvPr>
          <p:cNvSpPr txBox="1"/>
          <p:nvPr/>
        </p:nvSpPr>
        <p:spPr>
          <a:xfrm>
            <a:off x="990598" y="2409735"/>
            <a:ext cx="553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91FBB-FD43-8649-A99A-11AF84871AA0}"/>
              </a:ext>
            </a:extLst>
          </p:cNvPr>
          <p:cNvSpPr txBox="1"/>
          <p:nvPr/>
        </p:nvSpPr>
        <p:spPr>
          <a:xfrm>
            <a:off x="990599" y="4191000"/>
            <a:ext cx="5530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for (int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&lt; 4;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moverse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girarIzquierda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5BA7C-A99C-C14D-83E0-AC1FB98FA7D7}"/>
              </a:ext>
            </a:extLst>
          </p:cNvPr>
          <p:cNvSpPr txBox="1"/>
          <p:nvPr/>
        </p:nvSpPr>
        <p:spPr>
          <a:xfrm>
            <a:off x="990598" y="1991096"/>
            <a:ext cx="510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gira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derecha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1B9B5-9817-C442-9241-DE4EBA0B2DF7}"/>
              </a:ext>
            </a:extLst>
          </p:cNvPr>
          <p:cNvSpPr txBox="1"/>
          <p:nvPr/>
        </p:nvSpPr>
        <p:spPr>
          <a:xfrm>
            <a:off x="990598" y="3797870"/>
            <a:ext cx="640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// Karel se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mueve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una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escuadra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1212056" y="4133850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/>
              <a:t>Asena</a:t>
            </a:r>
            <a:endParaRPr lang="en-US" alt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0AAC0-45B7-6545-8C78-1B571D1EA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" y="1262380"/>
            <a:ext cx="2673350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E42C1-C14A-8D48-AFB1-A62E00FB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5" y="1219200"/>
            <a:ext cx="2673350" cy="267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DAE47-8AA6-CE45-BFCC-F815A279C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"/>
            <a:ext cx="2673350" cy="267335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75AC3C58-C8C5-D249-88F4-CB83F566B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617" y="4174488"/>
            <a:ext cx="998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/>
              <a:t>Darío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F30CC97-E696-8544-AC45-FB99BB1B0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178" y="4133849"/>
            <a:ext cx="83899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Nick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8632ECC-7809-6C4A-9206-EF9161BDE5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Organizadores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¡Tu primer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programa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CF362E-C1F7-F941-9D05-4E110E19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3600"/>
            <a:ext cx="5334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5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00B0F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DD7403-02BA-B447-A602-9883734E8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2187" y="2333625"/>
            <a:ext cx="347663" cy="347663"/>
          </a:xfrm>
          <a:prstGeom prst="ellipse">
            <a:avLst/>
          </a:prstGeom>
          <a:noFill/>
          <a:ln w="76200">
            <a:solidFill>
              <a:srgbClr val="00B05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2B27D7-5C87-E14F-B0FF-2250A4943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38600"/>
            <a:ext cx="347663" cy="347663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F5E40C-9D8D-3B48-B799-7CA9D715B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356526"/>
            <a:ext cx="347663" cy="347663"/>
          </a:xfrm>
          <a:prstGeom prst="ellips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2B3E48A-DBAE-A643-B2D9-9E768F32555A}"/>
              </a:ext>
            </a:extLst>
          </p:cNvPr>
          <p:cNvSpPr txBox="1">
            <a:spLocks noChangeArrowheads="1"/>
          </p:cNvSpPr>
          <p:nvPr/>
        </p:nvSpPr>
        <p:spPr>
          <a:xfrm>
            <a:off x="-609600" y="-146050"/>
            <a:ext cx="10668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8B983-9C34-884C-9742-6805889E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20200" cy="691515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Trabajo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colaborativo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02481-03C0-EA43-8D27-DE5010A6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267622"/>
            <a:ext cx="4495800" cy="25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Nuestra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aventura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5B1E7-87BC-494A-AABA-7C580A2E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710"/>
            <a:ext cx="9144000" cy="5300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8908</TotalTime>
  <Words>1555</Words>
  <Application>Microsoft Macintosh PowerPoint</Application>
  <PresentationFormat>On-screen Show (4:3)</PresentationFormat>
  <Paragraphs>642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Century Gothic</vt:lpstr>
      <vt:lpstr>Courier</vt:lpstr>
      <vt:lpstr>DejaVu Serif</vt:lpstr>
      <vt:lpstr>Times</vt:lpstr>
      <vt:lpstr>Times New Roman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Colin Kincaid</cp:lastModifiedBy>
  <cp:revision>5568</cp:revision>
  <cp:lastPrinted>2002-11-15T22:37:08Z</cp:lastPrinted>
  <dcterms:created xsi:type="dcterms:W3CDTF">1998-09-02T00:01:18Z</dcterms:created>
  <dcterms:modified xsi:type="dcterms:W3CDTF">2019-06-26T18:46:19Z</dcterms:modified>
</cp:coreProperties>
</file>